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AD1F7-4E54-4CF8-8FFB-48ABD9FC46D1}" type="datetimeFigureOut">
              <a:rPr lang="zh-CN" altLang="en-US" smtClean="0"/>
              <a:pPr/>
              <a:t>2012-8-15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66156-D189-418E-9CF6-5D5F014FED0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hengqi.yi@pku.edu.cn" TargetMode="External"/><Relationship Id="rId2" Type="http://schemas.openxmlformats.org/officeDocument/2006/relationships/hyperlink" Target="mailto:changzy@pku.edu.c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proteincenter@pku.edu.c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2012</a:t>
            </a:r>
            <a:r>
              <a:rPr lang="zh-CN" altLang="en-US" dirty="0" smtClean="0"/>
              <a:t>秋季学期生物化学课程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增加小班讨论课注意事项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dirty="0" smtClean="0"/>
              <a:t>2012-7-20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138138"/>
          </a:xfrm>
        </p:spPr>
        <p:txBody>
          <a:bodyPr>
            <a:normAutofit fontScale="90000"/>
          </a:bodyPr>
          <a:lstStyle/>
          <a:p>
            <a:pPr algn="l"/>
            <a:r>
              <a:rPr lang="zh-CN" altLang="en-US" sz="3600" dirty="0" smtClean="0"/>
              <a:t>一、分组：</a:t>
            </a:r>
            <a:r>
              <a:rPr lang="zh-CN" altLang="en-US" sz="2200" dirty="0" smtClean="0"/>
              <a:t>根据修课人数（目前</a:t>
            </a:r>
            <a:r>
              <a:rPr lang="en-US" altLang="zh-CN" sz="2200" dirty="0" smtClean="0"/>
              <a:t>117</a:t>
            </a:r>
            <a:r>
              <a:rPr lang="zh-CN" altLang="en-US" sz="2200" dirty="0" smtClean="0"/>
              <a:t>人）共分</a:t>
            </a:r>
            <a:r>
              <a:rPr lang="en-US" altLang="zh-CN" sz="2200" dirty="0" smtClean="0"/>
              <a:t>10</a:t>
            </a:r>
            <a:r>
              <a:rPr lang="zh-CN" altLang="en-US" sz="2200" dirty="0" smtClean="0"/>
              <a:t>个班</a:t>
            </a:r>
            <a:r>
              <a:rPr lang="en-US" altLang="zh-CN" sz="2200" dirty="0" smtClean="0"/>
              <a:t/>
            </a:r>
            <a:br>
              <a:rPr lang="en-US" altLang="zh-CN" sz="2200" dirty="0" smtClean="0"/>
            </a:br>
            <a:r>
              <a:rPr lang="en-US" altLang="zh-CN" sz="3600" dirty="0" smtClean="0"/>
              <a:t>1</a:t>
            </a:r>
            <a:r>
              <a:rPr lang="zh-CN" altLang="en-US" sz="3600" dirty="0" smtClean="0"/>
              <a:t>班                                    </a:t>
            </a:r>
            <a:r>
              <a:rPr lang="en-US" altLang="zh-CN" sz="3600" dirty="0" smtClean="0"/>
              <a:t>2</a:t>
            </a:r>
            <a:r>
              <a:rPr lang="zh-CN" altLang="en-US" sz="3600" dirty="0" smtClean="0"/>
              <a:t>班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353347"/>
          </a:xfrm>
        </p:spPr>
        <p:txBody>
          <a:bodyPr numCol="2">
            <a:noAutofit/>
          </a:bodyPr>
          <a:lstStyle/>
          <a:p>
            <a:pPr>
              <a:buNone/>
            </a:pPr>
            <a:endParaRPr lang="en-US" altLang="zh-CN" sz="1800" dirty="0" smtClean="0"/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13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 教师：陈浩东</a:t>
            </a:r>
            <a:endParaRPr lang="zh-CN" altLang="en-US" sz="18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李一楠，男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马   骁，男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邓兆国，男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何劭达，男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赵婧璇，女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娄灿培，女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杨纵横，男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王立豪，男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晏珅熔，男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潘润宇，男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来卓元，男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1100091101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廖顺意，女</a:t>
            </a:r>
            <a:endParaRPr lang="zh-CN" altLang="en-US" sz="11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1100011001</a:t>
            </a:r>
            <a:r>
              <a:rPr lang="zh-CN" altLang="en-US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颜   祺，男</a:t>
            </a:r>
            <a:endParaRPr lang="zh-CN" altLang="en-US" sz="1800" dirty="0" smtClean="0">
              <a:latin typeface="Arial" pitchFamily="34" charset="0"/>
              <a:ea typeface="宋体" pitchFamily="2" charset="-122"/>
            </a:endParaRPr>
          </a:p>
          <a:p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13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方敏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海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峰，男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韩瑞杰，男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金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田，男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郑旭辉，女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陈宇轩，男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薛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原，男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陈俊竹，女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黄晓霖，女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臧维成，男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徐捷慧，女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肖蓉心，女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1000012832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孙大韪，男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1100091102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方智聪，男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zh-CN" sz="1800" dirty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5505474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en-US" altLang="zh-CN" dirty="0" smtClean="0">
                <a:latin typeface="+mj-lt"/>
                <a:ea typeface="+mj-ea"/>
                <a:cs typeface="+mj-cs"/>
              </a:rPr>
              <a:t>3</a:t>
            </a:r>
            <a:r>
              <a:rPr lang="zh-CN" altLang="en-US" dirty="0" smtClean="0">
                <a:latin typeface="+mj-lt"/>
                <a:ea typeface="+mj-ea"/>
                <a:cs typeface="+mj-cs"/>
              </a:rPr>
              <a:t>班</a:t>
            </a:r>
            <a:r>
              <a:rPr lang="en-US" altLang="zh-CN" dirty="0" smtClean="0">
                <a:latin typeface="+mj-lt"/>
                <a:ea typeface="+mj-ea"/>
                <a:cs typeface="+mj-cs"/>
              </a:rPr>
              <a:t> </a:t>
            </a:r>
          </a:p>
          <a:p>
            <a:pPr>
              <a:buNone/>
            </a:pPr>
            <a:endParaRPr lang="en-US" altLang="zh-CN" dirty="0" smtClean="0">
              <a:latin typeface="+mj-lt"/>
              <a:ea typeface="+mj-ea"/>
              <a:cs typeface="+mj-cs"/>
            </a:endParaRP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12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付新苗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赵聿杰，男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张翔宇，女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蒋陈焜，男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李雅颂，女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怀文馨，女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秦若铭，男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田瑞琳，男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黄福大，男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吴尘染，男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孙怀远，男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张嘉成，男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1100091103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黄圣雨，男</a:t>
            </a:r>
            <a:endParaRPr lang="en-US" altLang="zh-CN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zh-CN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zh-CN" sz="1800" dirty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dirty="0" smtClean="0">
                <a:latin typeface="+mj-lt"/>
                <a:ea typeface="+mj-ea"/>
                <a:cs typeface="+mj-cs"/>
              </a:rPr>
              <a:t>4</a:t>
            </a:r>
            <a:r>
              <a:rPr lang="zh-CN" altLang="en-US" dirty="0" smtClean="0">
                <a:latin typeface="+mj-lt"/>
                <a:ea typeface="+mj-ea"/>
                <a:cs typeface="+mj-cs"/>
              </a:rPr>
              <a:t>班</a:t>
            </a:r>
            <a:endParaRPr lang="en-US" altLang="zh-CN" dirty="0" smtClean="0">
              <a:latin typeface="+mj-lt"/>
              <a:ea typeface="+mj-ea"/>
              <a:cs typeface="+mj-cs"/>
            </a:endParaRP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zh-CN" altLang="zh-CN" dirty="0" smtClean="0">
              <a:latin typeface="+mj-lt"/>
              <a:ea typeface="+mj-ea"/>
              <a:cs typeface="+mj-cs"/>
            </a:endParaRPr>
          </a:p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12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金长文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张天一，男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吴柯蒙，男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闫嘉伟，男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张金阳，男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刘小冬，男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蕾，女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龙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婷，女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陈俊豪，男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江庆龄，女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陈鹿鸣，男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丁明馨，女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1100091104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刘树青，男</a:t>
            </a:r>
            <a:endParaRPr lang="zh-CN" altLang="en-US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580926"/>
          </a:xfrm>
        </p:spPr>
        <p:txBody>
          <a:bodyPr>
            <a:norm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en-US" altLang="zh-CN" sz="3200" dirty="0"/>
              <a:t>5</a:t>
            </a:r>
            <a:r>
              <a:rPr lang="zh-CN" altLang="en-US" sz="3200" dirty="0"/>
              <a:t>班                                    </a:t>
            </a:r>
            <a:r>
              <a:rPr lang="en-US" altLang="zh-CN" sz="3200" dirty="0" smtClean="0"/>
              <a:t>6</a:t>
            </a:r>
            <a:r>
              <a:rPr lang="zh-CN" altLang="en-US" sz="3200" dirty="0"/>
              <a:t>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248472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11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田哲贤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陆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天，男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匡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正，男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殷章元，男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孙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潇，女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吴铭锟，男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蔺浛璐，女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毕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莹，女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頔，女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戴逸君，女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王茵之，女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1100012205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李子逸，男</a:t>
            </a:r>
            <a:endParaRPr lang="en-US" altLang="zh-CN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endParaRPr lang="en-US" altLang="zh-CN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endParaRPr lang="en-US" altLang="zh-CN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  <a:p>
            <a:pPr>
              <a:buNone/>
            </a:pPr>
            <a:r>
              <a:rPr lang="en-US" altLang="zh-CN" sz="1800" dirty="0" smtClean="0"/>
              <a:t>12</a:t>
            </a:r>
            <a:r>
              <a:rPr lang="zh-CN" altLang="zh-CN" sz="1800" dirty="0" smtClean="0"/>
              <a:t>人</a:t>
            </a:r>
            <a:r>
              <a:rPr lang="en-US" altLang="zh-CN" sz="1800" dirty="0" smtClean="0"/>
              <a:t> </a:t>
            </a:r>
            <a:r>
              <a:rPr lang="zh-CN" altLang="en-US" sz="1800" dirty="0" smtClean="0"/>
              <a:t>教师：</a:t>
            </a:r>
            <a:r>
              <a:rPr lang="zh-CN" altLang="zh-CN" sz="1800" dirty="0" smtClean="0"/>
              <a:t>魏文胜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杨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津，男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涵，女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丁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晨，男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赵天昊，男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肖皓天，男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王嘉伟，男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唐静怡，女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雷栩秋，女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徐斯伟，男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晖，男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马雨桐，女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1000091106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高宇利，女</a:t>
            </a:r>
            <a:endParaRPr lang="zh-CN" altLang="en-US" sz="1800" dirty="0" smtClean="0">
              <a:solidFill>
                <a:srgbClr val="C00000"/>
              </a:solidFill>
              <a:latin typeface="Arial" pitchFamily="34" charset="0"/>
              <a:ea typeface="宋体" pitchFamily="2" charset="-122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zh-CN" sz="3200" dirty="0"/>
              <a:t>7</a:t>
            </a:r>
            <a:r>
              <a:rPr lang="zh-CN" altLang="en-US" sz="3200" dirty="0" smtClean="0"/>
              <a:t>班                                    </a:t>
            </a:r>
            <a:r>
              <a:rPr lang="en-US" altLang="zh-CN" sz="3200" dirty="0" smtClean="0"/>
              <a:t>8</a:t>
            </a:r>
            <a:r>
              <a:rPr lang="zh-CN" altLang="en-US" sz="3200" dirty="0"/>
              <a:t>班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11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</a:t>
            </a: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夏斌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张茂旭，男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徐礼文，男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哈茹雪，女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古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欣，女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杨斯思，女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一，女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笑，女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朱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蕊，女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哲，男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高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洁，女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1100012207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尹健行，男</a:t>
            </a:r>
          </a:p>
          <a:p>
            <a:endParaRPr lang="en-US" altLang="zh-CN" sz="1800" dirty="0" smtClean="0"/>
          </a:p>
          <a:p>
            <a:endParaRPr lang="en-US" altLang="zh-CN" sz="1800" dirty="0" smtClean="0"/>
          </a:p>
          <a:p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11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 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谢灿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谢梦恬，女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肖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瑶，女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李智鑫，女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王雪霏，女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柴英楠，女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申玉哲，女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石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阳，男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张宇星，女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腾，男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罗一格，男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1100012208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夏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瑞，女</a:t>
            </a:r>
          </a:p>
          <a:p>
            <a:pPr>
              <a:buNone/>
            </a:pPr>
            <a:endParaRPr lang="zh-CN" alt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710952"/>
          </a:xfrm>
        </p:spPr>
        <p:txBody>
          <a:bodyPr>
            <a:normAutofit/>
          </a:bodyPr>
          <a:lstStyle/>
          <a:p>
            <a:pPr algn="l"/>
            <a:r>
              <a:rPr lang="en-US" altLang="zh-CN" sz="3200" dirty="0" smtClean="0"/>
              <a:t>9</a:t>
            </a:r>
            <a:r>
              <a:rPr lang="zh-CN" altLang="en-US" sz="3200" dirty="0" smtClean="0"/>
              <a:t>班                                     </a:t>
            </a:r>
            <a:r>
              <a:rPr lang="en-US" altLang="zh-CN" sz="3200" dirty="0" smtClean="0"/>
              <a:t>10</a:t>
            </a:r>
            <a:r>
              <a:rPr lang="zh-CN" altLang="en-US" sz="3200" dirty="0" smtClean="0"/>
              <a:t>班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 numCol="2">
            <a:noAutofit/>
          </a:bodyPr>
          <a:lstStyle/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11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</a:t>
            </a: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徐冬一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李杰圣，男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齐石琦，女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于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浩，男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魏一璠，女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刘云啸，男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韦静涛，男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李伯勋，男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彭若诗，女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鲁佳亮，男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1100012199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马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赛，男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1000010544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翟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艺，女</a:t>
            </a:r>
          </a:p>
          <a:p>
            <a:endParaRPr lang="en-US" altLang="zh-CN" sz="1800" dirty="0" smtClean="0"/>
          </a:p>
          <a:p>
            <a:endParaRPr lang="en-US" altLang="zh-CN" sz="1800" dirty="0" smtClean="0"/>
          </a:p>
          <a:p>
            <a:pPr>
              <a:buNone/>
            </a:pPr>
            <a:r>
              <a:rPr lang="en-US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11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人 </a:t>
            </a:r>
            <a:r>
              <a:rPr lang="zh-CN" altLang="en-US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教师：</a:t>
            </a:r>
            <a:r>
              <a:rPr lang="zh-CN" altLang="zh-CN" sz="1800" dirty="0" smtClean="0">
                <a:latin typeface="Verdana" pitchFamily="34" charset="0"/>
                <a:ea typeface="宋体" pitchFamily="2" charset="-122"/>
                <a:cs typeface="宋体" pitchFamily="2" charset="-122"/>
              </a:rPr>
              <a:t>伊成器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刘婷婷，女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张子栋，男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高天云，男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陈健驰，男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陈智敏，女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刘星晨，男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席中海，男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陈卓瑶，女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赵天舒，女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1100012200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姚一鑫，男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1000012606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张</a:t>
            </a:r>
            <a:r>
              <a:rPr lang="en-US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   </a:t>
            </a:r>
            <a:r>
              <a:rPr lang="zh-CN" altLang="zh-CN" sz="18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哲，男</a:t>
            </a:r>
          </a:p>
          <a:p>
            <a:pPr>
              <a:buNone/>
            </a:pPr>
            <a:endParaRPr lang="zh-CN" alt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3528" y="0"/>
            <a:ext cx="7906072" cy="72008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/>
              <a:t>二、授课形式</a:t>
            </a:r>
            <a:r>
              <a:rPr lang="zh-CN" altLang="en-US" sz="3200" dirty="0" smtClean="0"/>
              <a:t>：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548680"/>
            <a:ext cx="8712968" cy="630932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2400" dirty="0" smtClean="0">
                <a:latin typeface="+mj-lt"/>
                <a:ea typeface="+mj-ea"/>
                <a:cs typeface="+mj-cs"/>
              </a:rPr>
              <a:t>（</a:t>
            </a:r>
            <a:r>
              <a:rPr lang="en-US" altLang="zh-CN" sz="2900" dirty="0" smtClean="0"/>
              <a:t>1</a:t>
            </a:r>
            <a:r>
              <a:rPr lang="zh-CN" altLang="en-US" sz="2900" dirty="0" smtClean="0"/>
              <a:t>）由十位</a:t>
            </a:r>
            <a:r>
              <a:rPr lang="zh-CN" altLang="en-US" sz="2900" dirty="0"/>
              <a:t>老师每人</a:t>
            </a:r>
            <a:r>
              <a:rPr lang="zh-CN" altLang="en-US" sz="2900" dirty="0" smtClean="0"/>
              <a:t>带</a:t>
            </a:r>
            <a:r>
              <a:rPr lang="en-US" altLang="zh-CN" sz="2900" dirty="0" smtClean="0"/>
              <a:t>1</a:t>
            </a:r>
            <a:r>
              <a:rPr lang="zh-CN" altLang="en-US" sz="2900" dirty="0" smtClean="0"/>
              <a:t>个</a:t>
            </a:r>
            <a:r>
              <a:rPr lang="zh-CN" altLang="en-US" sz="2900" dirty="0"/>
              <a:t>小班</a:t>
            </a:r>
            <a:r>
              <a:rPr lang="zh-CN" altLang="en-US" sz="2900" dirty="0" smtClean="0"/>
              <a:t>，每班配备</a:t>
            </a:r>
            <a:r>
              <a:rPr lang="en-US" altLang="zh-CN" sz="2900" dirty="0" smtClean="0"/>
              <a:t>1</a:t>
            </a:r>
            <a:r>
              <a:rPr lang="zh-CN" altLang="en-US" sz="2900" dirty="0" smtClean="0"/>
              <a:t>名助教：陈浩东（</a:t>
            </a:r>
            <a:r>
              <a:rPr lang="en-US" altLang="zh-CN" sz="2900" dirty="0" smtClean="0"/>
              <a:t>1</a:t>
            </a:r>
            <a:r>
              <a:rPr lang="zh-CN" altLang="en-US" sz="2900" dirty="0" smtClean="0"/>
              <a:t>班），方敏（</a:t>
            </a:r>
            <a:r>
              <a:rPr lang="en-US" altLang="zh-CN" sz="2900" dirty="0" smtClean="0"/>
              <a:t>2</a:t>
            </a:r>
            <a:r>
              <a:rPr lang="zh-CN" altLang="en-US" sz="2900" dirty="0" smtClean="0"/>
              <a:t>班），付新苗（</a:t>
            </a:r>
            <a:r>
              <a:rPr lang="en-US" altLang="zh-CN" sz="2900" dirty="0" smtClean="0"/>
              <a:t>3</a:t>
            </a:r>
            <a:r>
              <a:rPr lang="zh-CN" altLang="en-US" sz="2900" dirty="0" smtClean="0"/>
              <a:t>）班，金长文（</a:t>
            </a:r>
            <a:r>
              <a:rPr lang="en-US" altLang="zh-CN" sz="2900" dirty="0" smtClean="0"/>
              <a:t>4</a:t>
            </a:r>
            <a:r>
              <a:rPr lang="zh-CN" altLang="en-US" sz="2900" dirty="0" smtClean="0"/>
              <a:t>班），田哲贤（</a:t>
            </a:r>
            <a:r>
              <a:rPr lang="en-US" altLang="zh-CN" sz="2900" dirty="0" smtClean="0"/>
              <a:t>5</a:t>
            </a:r>
            <a:r>
              <a:rPr lang="zh-CN" altLang="en-US" sz="2900" dirty="0" smtClean="0"/>
              <a:t>班），魏文胜（</a:t>
            </a:r>
            <a:r>
              <a:rPr lang="en-US" altLang="zh-CN" sz="2900" dirty="0" smtClean="0"/>
              <a:t>6</a:t>
            </a:r>
            <a:r>
              <a:rPr lang="zh-CN" altLang="en-US" sz="2900" dirty="0" smtClean="0"/>
              <a:t>班），夏斌（</a:t>
            </a:r>
            <a:r>
              <a:rPr lang="en-US" altLang="zh-CN" sz="2900" dirty="0" smtClean="0"/>
              <a:t>7</a:t>
            </a:r>
            <a:r>
              <a:rPr lang="zh-CN" altLang="en-US" sz="2900" dirty="0" smtClean="0"/>
              <a:t>班），谢灿（</a:t>
            </a:r>
            <a:r>
              <a:rPr lang="en-US" altLang="zh-CN" sz="2900" dirty="0" smtClean="0"/>
              <a:t>8</a:t>
            </a:r>
            <a:r>
              <a:rPr lang="zh-CN" altLang="en-US" sz="2900" dirty="0" smtClean="0"/>
              <a:t>班），徐冬一（</a:t>
            </a:r>
            <a:r>
              <a:rPr lang="en-US" altLang="zh-CN" sz="2900" dirty="0" smtClean="0"/>
              <a:t>9</a:t>
            </a:r>
            <a:r>
              <a:rPr lang="zh-CN" altLang="en-US" sz="2900" dirty="0" smtClean="0"/>
              <a:t>班），</a:t>
            </a:r>
            <a:r>
              <a:rPr lang="zh-CN" altLang="en-US" sz="2900" dirty="0"/>
              <a:t>伊</a:t>
            </a:r>
            <a:r>
              <a:rPr lang="zh-CN" altLang="en-US" sz="2900" dirty="0" smtClean="0"/>
              <a:t>成器（</a:t>
            </a:r>
            <a:r>
              <a:rPr lang="en-US" altLang="zh-CN" sz="2900" dirty="0" smtClean="0"/>
              <a:t>10</a:t>
            </a:r>
            <a:r>
              <a:rPr lang="zh-CN" altLang="en-US" sz="2900" dirty="0" smtClean="0"/>
              <a:t>班）。开学</a:t>
            </a:r>
            <a:r>
              <a:rPr lang="zh-CN" altLang="en-US" sz="2900" dirty="0"/>
              <a:t>后第二周开始第一次小班讨论课</a:t>
            </a:r>
            <a:r>
              <a:rPr lang="zh-CN" altLang="en-US" sz="2900" dirty="0" smtClean="0"/>
              <a:t>，周一</a:t>
            </a:r>
            <a:r>
              <a:rPr lang="zh-CN" altLang="en-US" sz="2900" dirty="0" smtClean="0"/>
              <a:t>晚</a:t>
            </a:r>
            <a:r>
              <a:rPr lang="en-US" altLang="zh-CN" sz="2900" dirty="0" smtClean="0"/>
              <a:t>18</a:t>
            </a:r>
            <a:r>
              <a:rPr lang="zh-CN" altLang="en-US" sz="2900" dirty="0" smtClean="0"/>
              <a:t>：</a:t>
            </a:r>
            <a:r>
              <a:rPr lang="en-US" altLang="zh-CN" sz="2900" dirty="0" smtClean="0"/>
              <a:t>40-20</a:t>
            </a:r>
            <a:r>
              <a:rPr lang="zh-CN" altLang="en-US" sz="2900" dirty="0" smtClean="0"/>
              <a:t>：</a:t>
            </a:r>
            <a:r>
              <a:rPr lang="en-US" altLang="zh-CN" sz="2900" dirty="0" smtClean="0"/>
              <a:t>00</a:t>
            </a:r>
            <a:r>
              <a:rPr lang="zh-CN" altLang="en-US" sz="2900" dirty="0" smtClean="0"/>
              <a:t>，</a:t>
            </a:r>
            <a:r>
              <a:rPr lang="zh-CN" altLang="en-US" sz="2900" dirty="0" smtClean="0"/>
              <a:t>隔周上课。</a:t>
            </a:r>
            <a:endParaRPr lang="en-US" altLang="zh-CN" sz="29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2900" dirty="0" smtClean="0"/>
              <a:t>（</a:t>
            </a:r>
            <a:r>
              <a:rPr lang="en-US" altLang="zh-CN" sz="2900" dirty="0" smtClean="0"/>
              <a:t>3</a:t>
            </a:r>
            <a:r>
              <a:rPr lang="zh-CN" altLang="en-US" sz="2900" dirty="0" smtClean="0"/>
              <a:t>）每次讨论一个主题，共</a:t>
            </a:r>
            <a:r>
              <a:rPr lang="en-US" altLang="zh-CN" sz="2900" dirty="0" smtClean="0"/>
              <a:t>8</a:t>
            </a:r>
            <a:r>
              <a:rPr lang="zh-CN" altLang="en-US" sz="2900" dirty="0" smtClean="0"/>
              <a:t>次课，给出</a:t>
            </a:r>
            <a:r>
              <a:rPr lang="en-US" altLang="zh-CN" sz="2900" dirty="0" smtClean="0"/>
              <a:t>8</a:t>
            </a:r>
            <a:r>
              <a:rPr lang="zh-CN" altLang="en-US" sz="2900" dirty="0" smtClean="0"/>
              <a:t>个</a:t>
            </a:r>
            <a:r>
              <a:rPr lang="en-US" altLang="zh-CN" sz="2900" dirty="0" smtClean="0"/>
              <a:t>topic</a:t>
            </a:r>
            <a:r>
              <a:rPr lang="zh-CN" altLang="en-US" sz="2900" dirty="0" smtClean="0"/>
              <a:t>（见后），每次讨论课由</a:t>
            </a:r>
            <a:r>
              <a:rPr lang="en-US" altLang="zh-CN" sz="2900" dirty="0" smtClean="0"/>
              <a:t>2</a:t>
            </a:r>
            <a:r>
              <a:rPr lang="zh-CN" altLang="en-US" sz="2900" dirty="0" smtClean="0"/>
              <a:t>位同学主讲，主讲同学要根据给定的经典文献年份</a:t>
            </a:r>
            <a:r>
              <a:rPr lang="zh-CN" altLang="zh-CN" sz="2900" dirty="0" smtClean="0"/>
              <a:t>往前、往后查阅各</a:t>
            </a:r>
            <a:r>
              <a:rPr lang="en-US" altLang="zh-CN" sz="2900" dirty="0" smtClean="0"/>
              <a:t>2</a:t>
            </a:r>
            <a:r>
              <a:rPr lang="zh-CN" altLang="zh-CN" sz="2900" dirty="0" smtClean="0"/>
              <a:t>篇相关文献后分别以前、后内容进行口头报告</a:t>
            </a:r>
            <a:r>
              <a:rPr lang="zh-CN" altLang="en-US" sz="2900" dirty="0" smtClean="0"/>
              <a:t>，每人按</a:t>
            </a:r>
            <a:r>
              <a:rPr lang="en-US" altLang="zh-CN" sz="2900" dirty="0" smtClean="0"/>
              <a:t>25</a:t>
            </a:r>
            <a:r>
              <a:rPr lang="zh-CN" altLang="en-US" sz="2900" dirty="0" smtClean="0"/>
              <a:t>分钟准备</a:t>
            </a:r>
            <a:r>
              <a:rPr lang="en-US" altLang="zh-CN" sz="2900" dirty="0" smtClean="0"/>
              <a:t>presentation</a:t>
            </a:r>
            <a:r>
              <a:rPr lang="zh-CN" altLang="en-US" sz="2900" dirty="0" smtClean="0"/>
              <a:t>并制作</a:t>
            </a:r>
            <a:r>
              <a:rPr lang="en-US" altLang="zh-CN" sz="2900" dirty="0" err="1" smtClean="0"/>
              <a:t>ppt</a:t>
            </a:r>
            <a:r>
              <a:rPr lang="zh-CN" altLang="en-US" sz="2900" dirty="0" smtClean="0"/>
              <a:t>，讨论将穿插其中。</a:t>
            </a:r>
            <a:endParaRPr lang="en-US" altLang="zh-CN" sz="29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2900" dirty="0" smtClean="0"/>
              <a:t>以</a:t>
            </a:r>
            <a:r>
              <a:rPr lang="en-US" altLang="zh-CN" sz="2900" dirty="0" smtClean="0"/>
              <a:t>1</a:t>
            </a:r>
            <a:r>
              <a:rPr lang="zh-CN" altLang="en-US" sz="2900" dirty="0" smtClean="0"/>
              <a:t>班为例：</a:t>
            </a:r>
            <a:endParaRPr lang="en-US" altLang="zh-CN" sz="2900" dirty="0" smtClean="0"/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1100012101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李一楠，男        前两位同学第一个</a:t>
            </a: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topic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1100012111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马    骁，男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1100012121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邓兆国，男         </a:t>
            </a: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3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、</a:t>
            </a: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4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位同学第二个</a:t>
            </a: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topic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，下面同学依次类推。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1100012131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何劭达，男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1100012141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赵婧璇，女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1100012151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娄灿培，女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1100012161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杨纵横，男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1100012171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王立豪，男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1100012181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晏珅熔，男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1100012191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潘润宇，男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1100012201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来卓元，男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1100091101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廖顺意，女</a:t>
            </a:r>
            <a:endParaRPr lang="zh-CN" altLang="en-US" sz="2300" dirty="0" smtClean="0">
              <a:latin typeface="Arial" pitchFamily="34" charset="0"/>
              <a:ea typeface="宋体" pitchFamily="2" charset="-122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zh-CN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1100011001</a:t>
            </a:r>
            <a:r>
              <a:rPr lang="zh-CN" altLang="en-US" sz="2300" dirty="0" smtClean="0">
                <a:solidFill>
                  <a:srgbClr val="C00000"/>
                </a:solidFill>
                <a:latin typeface="Arial" pitchFamily="34" charset="0"/>
                <a:ea typeface="宋体" pitchFamily="2" charset="-122"/>
                <a:cs typeface="Arial" pitchFamily="34" charset="0"/>
              </a:rPr>
              <a:t>颜    祺，男</a:t>
            </a:r>
            <a:endParaRPr lang="en-US" altLang="zh-CN" sz="2400" dirty="0" smtClean="0">
              <a:latin typeface="+mj-lt"/>
              <a:ea typeface="+mj-ea"/>
              <a:cs typeface="+mj-cs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2900" dirty="0" smtClean="0"/>
              <a:t>（</a:t>
            </a:r>
            <a:r>
              <a:rPr lang="en-US" altLang="zh-CN" sz="2900" dirty="0" smtClean="0"/>
              <a:t>4</a:t>
            </a:r>
            <a:r>
              <a:rPr lang="zh-CN" altLang="en-US" sz="2900" dirty="0" smtClean="0"/>
              <a:t>）每位同学每个环节都要发言，教师将根据学生发言的质量及次数进行成绩评定。讨论课成绩占总成绩</a:t>
            </a:r>
            <a:r>
              <a:rPr lang="en-US" altLang="zh-CN" sz="2900" dirty="0" smtClean="0"/>
              <a:t>50%</a:t>
            </a:r>
            <a:r>
              <a:rPr lang="zh-CN" altLang="en-US" sz="2900" dirty="0" smtClean="0"/>
              <a:t>。</a:t>
            </a:r>
            <a:endParaRPr lang="zh-CN" altLang="en-US" sz="2900" dirty="0"/>
          </a:p>
        </p:txBody>
      </p:sp>
      <p:sp>
        <p:nvSpPr>
          <p:cNvPr id="8" name="右大括号 7"/>
          <p:cNvSpPr/>
          <p:nvPr/>
        </p:nvSpPr>
        <p:spPr>
          <a:xfrm>
            <a:off x="2483768" y="3284984"/>
            <a:ext cx="144016" cy="3600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右大括号 8"/>
          <p:cNvSpPr/>
          <p:nvPr/>
        </p:nvSpPr>
        <p:spPr>
          <a:xfrm>
            <a:off x="2627784" y="3717032"/>
            <a:ext cx="144016" cy="36004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CN" altLang="en-US" sz="3200" dirty="0" smtClean="0"/>
              <a:t>三、</a:t>
            </a:r>
            <a:r>
              <a:rPr lang="en-US" altLang="zh-CN" sz="3200" dirty="0" smtClean="0"/>
              <a:t>8</a:t>
            </a:r>
            <a:r>
              <a:rPr lang="zh-CN" altLang="en-US" sz="3200" dirty="0" smtClean="0"/>
              <a:t>篇经典文献</a:t>
            </a:r>
            <a:r>
              <a:rPr lang="en-US" altLang="zh-CN" sz="2000" dirty="0" smtClean="0"/>
              <a:t>(</a:t>
            </a:r>
            <a:r>
              <a:rPr lang="zh-CN" altLang="en-US" sz="2000" dirty="0" smtClean="0"/>
              <a:t>见</a:t>
            </a:r>
            <a:r>
              <a:rPr lang="en-US" altLang="zh-CN" sz="2000" dirty="0" smtClean="0"/>
              <a:t>BBS</a:t>
            </a:r>
            <a:r>
              <a:rPr lang="zh-CN" altLang="en-US" sz="2000" dirty="0" smtClean="0"/>
              <a:t>和生科院网页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836712"/>
            <a:ext cx="8712968" cy="5832648"/>
          </a:xfrm>
        </p:spPr>
        <p:txBody>
          <a:bodyPr>
            <a:noAutofit/>
          </a:bodyPr>
          <a:lstStyle/>
          <a:p>
            <a:r>
              <a:rPr lang="zh-CN" altLang="en-US" sz="1800" b="1" dirty="0" smtClean="0"/>
              <a:t>第一次课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 生命起源”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“A Production of Amino Acids Under Possible Primitive Earth Conditions”</a:t>
            </a:r>
          </a:p>
          <a:p>
            <a:r>
              <a:rPr lang="zh-CN" altLang="en-US" sz="1800" b="1" dirty="0" smtClean="0"/>
              <a:t>第二次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“蛋白质”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“Structure of </a:t>
            </a:r>
            <a:r>
              <a:rPr lang="en-US" altLang="zh-CN" sz="1800" dirty="0" err="1" smtClean="0"/>
              <a:t>Haemoglobin</a:t>
            </a:r>
            <a:r>
              <a:rPr lang="en-US" altLang="zh-CN" sz="1800" dirty="0" smtClean="0"/>
              <a:t>-A Three-Dimensional Fourier Synthesis at 5.5A Resolution, Obtained By X-Ray Analysis”</a:t>
            </a:r>
          </a:p>
          <a:p>
            <a:r>
              <a:rPr lang="zh-CN" altLang="en-US" sz="1800" b="1" dirty="0" smtClean="0"/>
              <a:t>第三次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“酶的催化”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“Selective Chemical Catalysis by an Antibody”</a:t>
            </a:r>
          </a:p>
          <a:p>
            <a:r>
              <a:rPr lang="zh-CN" altLang="en-US" sz="1800" b="1" dirty="0" smtClean="0"/>
              <a:t>第四次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“核酸”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“Molecular Structure of Nucleic Acids-A Structure for </a:t>
            </a:r>
            <a:r>
              <a:rPr lang="en-US" altLang="zh-CN" sz="1800" dirty="0" err="1" smtClean="0"/>
              <a:t>Deoxyribose</a:t>
            </a:r>
            <a:r>
              <a:rPr lang="en-US" altLang="zh-CN" sz="1800" dirty="0" smtClean="0"/>
              <a:t> Nucleic Acid ”</a:t>
            </a:r>
          </a:p>
          <a:p>
            <a:r>
              <a:rPr lang="zh-CN" altLang="en-US" sz="1800" b="1" dirty="0" smtClean="0"/>
              <a:t>第五次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“能量和分解代谢”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“A New Concept for Energy Coupling in Oxidative </a:t>
            </a:r>
            <a:r>
              <a:rPr lang="en-US" altLang="zh-CN" sz="1800" dirty="0" err="1" smtClean="0"/>
              <a:t>Phosphorylation</a:t>
            </a:r>
            <a:r>
              <a:rPr lang="en-US" altLang="zh-CN" sz="1800" dirty="0" smtClean="0"/>
              <a:t> Based on a Molecular Explanation of the Oxygen Exchange Reactions”</a:t>
            </a:r>
          </a:p>
          <a:p>
            <a:r>
              <a:rPr lang="zh-CN" altLang="en-US" sz="1800" b="1" dirty="0" smtClean="0"/>
              <a:t>第六次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“合成代谢”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“ON THE UTILIZATION OF ACETIC ACID FOR CHOLESTEROL FORMATION”</a:t>
            </a:r>
          </a:p>
          <a:p>
            <a:r>
              <a:rPr lang="zh-CN" altLang="en-US" sz="1800" b="1" dirty="0" smtClean="0"/>
              <a:t>第七次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“代谢调控”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“The Control of Flux”</a:t>
            </a:r>
          </a:p>
          <a:p>
            <a:r>
              <a:rPr lang="zh-CN" altLang="en-US" sz="1800" b="1" dirty="0" smtClean="0"/>
              <a:t>第八次</a:t>
            </a:r>
            <a:r>
              <a:rPr lang="en-US" altLang="zh-CN" sz="1800" b="1" dirty="0" smtClean="0"/>
              <a:t>topic</a:t>
            </a:r>
            <a:r>
              <a:rPr lang="zh-CN" altLang="en-US" sz="1800" b="1" dirty="0" smtClean="0"/>
              <a:t>“分子进化”</a:t>
            </a:r>
            <a:endParaRPr lang="en-US" altLang="zh-CN" sz="1800" b="1" dirty="0" smtClean="0"/>
          </a:p>
          <a:p>
            <a:pPr>
              <a:buNone/>
            </a:pPr>
            <a:r>
              <a:rPr lang="en-US" altLang="zh-CN" sz="1800" dirty="0" smtClean="0"/>
              <a:t>“Eukaryote Evolution A View Based on </a:t>
            </a:r>
            <a:r>
              <a:rPr lang="en-US" altLang="zh-CN" sz="1800" dirty="0" err="1" smtClean="0"/>
              <a:t>Cytochrome</a:t>
            </a:r>
            <a:r>
              <a:rPr lang="en-US" altLang="zh-CN" sz="1800" dirty="0" smtClean="0"/>
              <a:t> c Sequence Data”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sz="3200" dirty="0" smtClean="0"/>
              <a:t>四、任课教师联系方式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CN" altLang="en-US" sz="1800" dirty="0" smtClean="0"/>
              <a:t>大班授课：</a:t>
            </a:r>
            <a:endParaRPr lang="en-US" altLang="zh-CN" sz="1800" dirty="0" smtClean="0"/>
          </a:p>
          <a:p>
            <a:r>
              <a:rPr lang="zh-CN" altLang="en-US" sz="1800" dirty="0" smtClean="0"/>
              <a:t>昌增益  </a:t>
            </a:r>
            <a:r>
              <a:rPr lang="en-US" altLang="zh-CN" sz="1800" dirty="0" smtClean="0">
                <a:hlinkClick r:id="rId2"/>
              </a:rPr>
              <a:t>changzy@pku.edu.cn</a:t>
            </a:r>
            <a:r>
              <a:rPr lang="en-US" altLang="zh-CN" sz="1800" dirty="0" smtClean="0"/>
              <a:t> </a:t>
            </a:r>
          </a:p>
          <a:p>
            <a:r>
              <a:rPr lang="zh-CN" altLang="en-US" sz="1800" dirty="0" smtClean="0"/>
              <a:t>秦咏梅  </a:t>
            </a:r>
            <a:r>
              <a:rPr lang="en-US" altLang="zh-CN" sz="1800" dirty="0" smtClean="0"/>
              <a:t>qinym@pku.edu.cn</a:t>
            </a:r>
          </a:p>
          <a:p>
            <a:pPr>
              <a:buNone/>
            </a:pPr>
            <a:r>
              <a:rPr lang="zh-CN" altLang="en-US" sz="1800" dirty="0" smtClean="0"/>
              <a:t>小班讨论：</a:t>
            </a:r>
            <a:endParaRPr lang="en-US" altLang="zh-CN" sz="1800" dirty="0" smtClean="0"/>
          </a:p>
          <a:p>
            <a:r>
              <a:rPr lang="zh-CN" altLang="en-US" sz="1800" dirty="0" smtClean="0"/>
              <a:t>方    敏   </a:t>
            </a:r>
            <a:r>
              <a:rPr lang="en-US" altLang="zh-CN" sz="1800" dirty="0" smtClean="0"/>
              <a:t>min.fang@pku.edu.cn</a:t>
            </a:r>
          </a:p>
          <a:p>
            <a:r>
              <a:rPr lang="zh-CN" altLang="en-US" sz="1800" dirty="0" smtClean="0"/>
              <a:t>付新苗   </a:t>
            </a:r>
            <a:r>
              <a:rPr lang="en-US" altLang="zh-CN" sz="1800" dirty="0" smtClean="0"/>
              <a:t>fuxinmiao@pku.edu.cn</a:t>
            </a:r>
          </a:p>
          <a:p>
            <a:r>
              <a:rPr lang="zh-CN" altLang="en-US" sz="1800" dirty="0" smtClean="0"/>
              <a:t>徐冬一   </a:t>
            </a:r>
            <a:r>
              <a:rPr lang="en-US" altLang="zh-CN" sz="1800" dirty="0" smtClean="0"/>
              <a:t>Xudongyi@pku.edu.cn</a:t>
            </a:r>
          </a:p>
          <a:p>
            <a:r>
              <a:rPr lang="zh-CN" altLang="en-US" sz="1800" dirty="0" smtClean="0"/>
              <a:t>谢    灿   </a:t>
            </a:r>
            <a:r>
              <a:rPr lang="en-US" altLang="zh-CN" sz="1800" dirty="0" smtClean="0"/>
              <a:t>canxie@pku.edu.cn</a:t>
            </a:r>
          </a:p>
          <a:p>
            <a:r>
              <a:rPr lang="zh-CN" altLang="en-US" sz="1800" dirty="0" smtClean="0"/>
              <a:t>伊成器   </a:t>
            </a:r>
            <a:r>
              <a:rPr lang="en-US" altLang="zh-CN" sz="1800" dirty="0" smtClean="0">
                <a:hlinkClick r:id="rId3"/>
              </a:rPr>
              <a:t>chengqi.yi@pku.edu.cn</a:t>
            </a:r>
            <a:endParaRPr lang="en-US" altLang="zh-CN" sz="1800" dirty="0" smtClean="0"/>
          </a:p>
          <a:p>
            <a:r>
              <a:rPr lang="zh-CN" altLang="en-US" sz="1800" dirty="0" smtClean="0"/>
              <a:t>陈浩东   </a:t>
            </a:r>
            <a:r>
              <a:rPr lang="en-US" altLang="zh-CN" sz="1800" dirty="0" smtClean="0"/>
              <a:t>chenhaodong@pku.edu.cn</a:t>
            </a:r>
          </a:p>
          <a:p>
            <a:r>
              <a:rPr lang="zh-CN" altLang="en-US" sz="1800" dirty="0" smtClean="0"/>
              <a:t>田哲贤   </a:t>
            </a:r>
            <a:r>
              <a:rPr lang="en-US" altLang="zh-CN" sz="1800" dirty="0" smtClean="0"/>
              <a:t>tianzx@pku.edu.cn</a:t>
            </a:r>
          </a:p>
          <a:p>
            <a:r>
              <a:rPr lang="zh-CN" altLang="en-US" sz="1800" dirty="0" smtClean="0"/>
              <a:t>金长文   </a:t>
            </a:r>
            <a:r>
              <a:rPr lang="en-US" altLang="zh-CN" sz="1800" dirty="0" smtClean="0"/>
              <a:t>changwen@pku.edu.cn</a:t>
            </a:r>
          </a:p>
          <a:p>
            <a:r>
              <a:rPr lang="zh-CN" altLang="en-US" sz="1800" dirty="0" smtClean="0"/>
              <a:t>夏    斌   </a:t>
            </a:r>
            <a:r>
              <a:rPr lang="en-US" altLang="zh-CN" sz="1800" dirty="0" smtClean="0"/>
              <a:t>binxia@pku.edu.cn</a:t>
            </a:r>
          </a:p>
          <a:p>
            <a:r>
              <a:rPr lang="zh-CN" altLang="en-US" sz="1800" dirty="0" smtClean="0"/>
              <a:t>魏文胜   </a:t>
            </a:r>
            <a:r>
              <a:rPr lang="en-US" altLang="zh-CN" sz="1800" dirty="0" smtClean="0"/>
              <a:t>wswei@pku.edu.cn</a:t>
            </a:r>
          </a:p>
          <a:p>
            <a:endParaRPr lang="en-US" altLang="zh-CN" sz="1800" dirty="0" smtClean="0"/>
          </a:p>
          <a:p>
            <a:pPr>
              <a:buNone/>
            </a:pPr>
            <a:r>
              <a:rPr lang="zh-CN" altLang="en-US" sz="3000" b="1" dirty="0" smtClean="0">
                <a:solidFill>
                  <a:srgbClr val="FF0000"/>
                </a:solidFill>
              </a:rPr>
              <a:t>暑假期间关于课程问题请咨询 于春燕，</a:t>
            </a:r>
            <a:r>
              <a:rPr lang="en-US" altLang="zh-CN" sz="3000" b="1" dirty="0" smtClean="0">
                <a:solidFill>
                  <a:srgbClr val="FF0000"/>
                </a:solidFill>
                <a:hlinkClick r:id="rId4"/>
              </a:rPr>
              <a:t>proteincenter@pku.edu.cn</a:t>
            </a:r>
            <a:r>
              <a:rPr lang="zh-CN" altLang="en-US" sz="3000" b="1" dirty="0" smtClean="0">
                <a:solidFill>
                  <a:srgbClr val="FF0000"/>
                </a:solidFill>
              </a:rPr>
              <a:t>，</a:t>
            </a:r>
            <a:r>
              <a:rPr lang="en-US" altLang="zh-CN" sz="3000" b="1" smtClean="0">
                <a:solidFill>
                  <a:srgbClr val="FF0000"/>
                </a:solidFill>
              </a:rPr>
              <a:t>13810103232</a:t>
            </a:r>
            <a:endParaRPr lang="en-US" altLang="zh-CN" sz="3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CN" sz="1800" dirty="0" smtClean="0"/>
          </a:p>
          <a:p>
            <a:pPr>
              <a:buNone/>
            </a:pPr>
            <a:endParaRPr lang="en-US" altLang="zh-CN" sz="1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1226</Words>
  <Application>Microsoft Office PowerPoint</Application>
  <PresentationFormat>全屏显示(4:3)</PresentationFormat>
  <Paragraphs>203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2012秋季学期生物化学课程</vt:lpstr>
      <vt:lpstr>一、分组：根据修课人数（目前117人）共分10个班 1班                                    2班</vt:lpstr>
      <vt:lpstr>幻灯片 3</vt:lpstr>
      <vt:lpstr>5班                                    6班</vt:lpstr>
      <vt:lpstr>7班                                    8班</vt:lpstr>
      <vt:lpstr>9班                                     10班</vt:lpstr>
      <vt:lpstr>二、授课形式：</vt:lpstr>
      <vt:lpstr>三、8篇经典文献(见BBS和生科院网页)</vt:lpstr>
      <vt:lpstr>四、任课教师联系方式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2012秋季学期生物化学课程</dc:title>
  <dc:creator>2012CB917300</dc:creator>
  <cp:lastModifiedBy>微软用户</cp:lastModifiedBy>
  <cp:revision>86</cp:revision>
  <dcterms:created xsi:type="dcterms:W3CDTF">2012-06-20T00:55:10Z</dcterms:created>
  <dcterms:modified xsi:type="dcterms:W3CDTF">2012-08-15T06:38:27Z</dcterms:modified>
</cp:coreProperties>
</file>