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6" r:id="rId8"/>
    <p:sldId id="263" r:id="rId9"/>
    <p:sldId id="262" r:id="rId10"/>
    <p:sldId id="265" r:id="rId11"/>
    <p:sldId id="264" r:id="rId12"/>
    <p:sldId id="267" r:id="rId13"/>
    <p:sldId id="269" r:id="rId14"/>
    <p:sldId id="270" r:id="rId15"/>
    <p:sldId id="268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1518-09A2-41D2-AD18-8DCF23A9AAF0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C30D-E2C7-4033-8ED7-EA4055B9D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10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1518-09A2-41D2-AD18-8DCF23A9AAF0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C30D-E2C7-4033-8ED7-EA4055B9D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267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1518-09A2-41D2-AD18-8DCF23A9AAF0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C30D-E2C7-4033-8ED7-EA4055B9D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96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1518-09A2-41D2-AD18-8DCF23A9AAF0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C30D-E2C7-4033-8ED7-EA4055B9D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14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1518-09A2-41D2-AD18-8DCF23A9AAF0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C30D-E2C7-4033-8ED7-EA4055B9D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082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1518-09A2-41D2-AD18-8DCF23A9AAF0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C30D-E2C7-4033-8ED7-EA4055B9D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34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1518-09A2-41D2-AD18-8DCF23A9AAF0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C30D-E2C7-4033-8ED7-EA4055B9D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21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1518-09A2-41D2-AD18-8DCF23A9AAF0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C30D-E2C7-4033-8ED7-EA4055B9D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854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1518-09A2-41D2-AD18-8DCF23A9AAF0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C30D-E2C7-4033-8ED7-EA4055B9D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76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1518-09A2-41D2-AD18-8DCF23A9AAF0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C30D-E2C7-4033-8ED7-EA4055B9D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15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1518-09A2-41D2-AD18-8DCF23A9AAF0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C30D-E2C7-4033-8ED7-EA4055B9D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15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A1518-09A2-41D2-AD18-8DCF23A9AAF0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EC30D-E2C7-4033-8ED7-EA4055B9D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26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出国报销财务事项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2017.5.19 </a:t>
            </a:r>
            <a:r>
              <a:rPr lang="zh-CN" altLang="en-US" dirty="0" smtClean="0"/>
              <a:t>杨泉、侯素鸣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4572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支付证明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就是你的支付宝截图、银行流水截图、或者刷卡</a:t>
            </a:r>
            <a:r>
              <a:rPr lang="en-US" altLang="zh-CN" dirty="0" err="1" smtClean="0"/>
              <a:t>pos</a:t>
            </a:r>
            <a:r>
              <a:rPr lang="zh-CN" altLang="en-US" dirty="0" smtClean="0"/>
              <a:t>小票。</a:t>
            </a:r>
            <a:endParaRPr lang="en-US" altLang="zh-CN" dirty="0" smtClean="0"/>
          </a:p>
          <a:p>
            <a:r>
              <a:rPr lang="zh-CN" altLang="en-US" dirty="0" smtClean="0"/>
              <a:t>请用你本人的账户，</a:t>
            </a:r>
            <a:r>
              <a:rPr lang="zh-CN" altLang="en-US" dirty="0" smtClean="0">
                <a:solidFill>
                  <a:srgbClr val="FF0000"/>
                </a:solidFill>
              </a:rPr>
              <a:t>不要让你爸妈或其他同学代买</a:t>
            </a:r>
            <a:r>
              <a:rPr lang="zh-CN" altLang="en-US" dirty="0" smtClean="0"/>
              <a:t>，不然比较麻烦。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1395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、签证费：中信银行签证费收据、美使馆服务费收据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0380" y="1462616"/>
            <a:ext cx="3226977" cy="4351338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060" y="1594059"/>
            <a:ext cx="3452563" cy="470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6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、住宿费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56347"/>
            <a:ext cx="10515600" cy="5076337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需要与机构签订合同，机构可以是大学，也可以是中介公司。直接与私人签订的合同是无效的。</a:t>
            </a:r>
            <a:endParaRPr lang="en-US" altLang="zh-CN" dirty="0" smtClean="0"/>
          </a:p>
          <a:p>
            <a:r>
              <a:rPr lang="zh-CN" altLang="en-US" dirty="0" smtClean="0"/>
              <a:t>合同要明确住宿时间、住宿标准（可以按天，也可以按月）。</a:t>
            </a:r>
            <a:endParaRPr lang="en-US" altLang="zh-CN" dirty="0" smtClean="0"/>
          </a:p>
          <a:p>
            <a:r>
              <a:rPr lang="zh-CN" altLang="en-US" dirty="0" smtClean="0"/>
              <a:t>如与其他人合租，合同内需要明确写明你本人承担多少费用。</a:t>
            </a:r>
            <a:endParaRPr lang="en-US" altLang="zh-CN" dirty="0" smtClean="0"/>
          </a:p>
          <a:p>
            <a:r>
              <a:rPr lang="zh-CN" altLang="en-US" dirty="0" smtClean="0"/>
              <a:t>转账时通过银行卡或者支付宝，避免直接用现金。</a:t>
            </a:r>
            <a:endParaRPr lang="en-US" altLang="zh-CN" dirty="0" smtClean="0"/>
          </a:p>
          <a:p>
            <a:r>
              <a:rPr lang="zh-CN" altLang="en-US" dirty="0" smtClean="0"/>
              <a:t>对于</a:t>
            </a:r>
            <a:r>
              <a:rPr lang="en-US" altLang="zh-CN" dirty="0" smtClean="0"/>
              <a:t>30</a:t>
            </a:r>
            <a:r>
              <a:rPr lang="zh-CN" altLang="en-US" dirty="0" smtClean="0"/>
              <a:t>天</a:t>
            </a:r>
            <a:r>
              <a:rPr lang="zh-CN" altLang="en-US" dirty="0" smtClean="0"/>
              <a:t>以内的暑期实践，学院允许最高每月</a:t>
            </a:r>
            <a:r>
              <a:rPr lang="en-US" altLang="zh-CN" dirty="0" smtClean="0"/>
              <a:t>1500</a:t>
            </a:r>
            <a:r>
              <a:rPr lang="zh-CN" altLang="en-US" dirty="0" smtClean="0"/>
              <a:t>美元的住宿费，超过</a:t>
            </a:r>
            <a:r>
              <a:rPr lang="en-US" altLang="zh-CN" dirty="0" smtClean="0"/>
              <a:t>1500</a:t>
            </a:r>
            <a:r>
              <a:rPr lang="zh-CN" altLang="en-US" dirty="0" smtClean="0"/>
              <a:t>美元的部分自理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如果</a:t>
            </a:r>
            <a:r>
              <a:rPr lang="zh-CN" altLang="en-US" dirty="0" smtClean="0"/>
              <a:t>住宿选择实在有限，不能出具有效的合同，学院给</a:t>
            </a:r>
            <a:r>
              <a:rPr lang="zh-CN" altLang="en-US" dirty="0" smtClean="0"/>
              <a:t>与</a:t>
            </a:r>
            <a:r>
              <a:rPr lang="zh-CN" altLang="en-US" dirty="0" smtClean="0"/>
              <a:t>一定</a:t>
            </a:r>
            <a:r>
              <a:rPr lang="zh-CN" altLang="en-US" dirty="0" smtClean="0"/>
              <a:t>的</a:t>
            </a:r>
            <a:r>
              <a:rPr lang="zh-CN" altLang="en-US" dirty="0" smtClean="0"/>
              <a:t>住宿</a:t>
            </a:r>
            <a:r>
              <a:rPr lang="zh-CN" altLang="en-US" dirty="0" smtClean="0"/>
              <a:t>补贴（第</a:t>
            </a:r>
            <a:r>
              <a:rPr lang="en-US" altLang="zh-CN" dirty="0" smtClean="0"/>
              <a:t>1-15</a:t>
            </a:r>
            <a:r>
              <a:rPr lang="zh-CN" altLang="en-US" dirty="0" smtClean="0"/>
              <a:t>天：每天补</a:t>
            </a:r>
            <a:r>
              <a:rPr lang="en-US" altLang="zh-CN" dirty="0" smtClean="0"/>
              <a:t>20</a:t>
            </a:r>
            <a:r>
              <a:rPr lang="zh-CN" altLang="en-US" dirty="0" smtClean="0"/>
              <a:t>美元；</a:t>
            </a:r>
            <a:r>
              <a:rPr lang="en-US" altLang="zh-CN" dirty="0" smtClean="0"/>
              <a:t>16-30</a:t>
            </a:r>
            <a:r>
              <a:rPr lang="zh-CN" altLang="en-US" dirty="0" smtClean="0"/>
              <a:t>天：每天补</a:t>
            </a:r>
            <a:r>
              <a:rPr lang="en-US" altLang="zh-CN" dirty="0" smtClean="0"/>
              <a:t>10</a:t>
            </a:r>
            <a:r>
              <a:rPr lang="zh-CN" altLang="en-US" dirty="0" smtClean="0"/>
              <a:t>美元）。第</a:t>
            </a:r>
            <a:r>
              <a:rPr lang="en-US" altLang="zh-CN" dirty="0" smtClean="0"/>
              <a:t>31</a:t>
            </a:r>
            <a:r>
              <a:rPr lang="zh-CN" altLang="en-US" dirty="0" smtClean="0"/>
              <a:t>天之后，按照长期出差办理，生活补贴</a:t>
            </a:r>
            <a:r>
              <a:rPr lang="en-US" altLang="zh-CN" dirty="0" smtClean="0"/>
              <a:t>+</a:t>
            </a:r>
            <a:r>
              <a:rPr lang="zh-CN" altLang="en-US" dirty="0" smtClean="0"/>
              <a:t>住宿为每天</a:t>
            </a:r>
            <a:r>
              <a:rPr lang="en-US" altLang="zh-CN" dirty="0" smtClean="0"/>
              <a:t>30</a:t>
            </a:r>
            <a:r>
              <a:rPr lang="zh-CN" altLang="en-US" dirty="0" smtClean="0"/>
              <a:t>美元。</a:t>
            </a:r>
            <a:endParaRPr lang="en-US" altLang="zh-CN" dirty="0" smtClean="0"/>
          </a:p>
          <a:p>
            <a:r>
              <a:rPr lang="zh-CN" altLang="en-US" dirty="0" smtClean="0"/>
              <a:t>对于</a:t>
            </a:r>
            <a:r>
              <a:rPr lang="en-US" altLang="zh-CN" dirty="0" smtClean="0"/>
              <a:t>90</a:t>
            </a:r>
            <a:r>
              <a:rPr lang="zh-CN" altLang="en-US" dirty="0" smtClean="0"/>
              <a:t>天以上的长时间出差，不再报销住宿费，</a:t>
            </a:r>
            <a:r>
              <a:rPr lang="zh-CN" altLang="en-US" dirty="0" smtClean="0"/>
              <a:t>而是约每月</a:t>
            </a:r>
            <a:r>
              <a:rPr lang="en-US" altLang="zh-CN" dirty="0" smtClean="0"/>
              <a:t>1700</a:t>
            </a:r>
            <a:r>
              <a:rPr lang="zh-CN" altLang="en-US" dirty="0" smtClean="0"/>
              <a:t>美元给与生活补贴。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5466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</a:t>
            </a:r>
            <a:r>
              <a:rPr lang="zh-CN" altLang="en-US" dirty="0" smtClean="0"/>
              <a:t>住宿费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38029"/>
            <a:ext cx="10251001" cy="44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67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、住宿费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92" y="1690688"/>
            <a:ext cx="8212016" cy="4933520"/>
          </a:xfrm>
          <a:prstGeom prst="rect">
            <a:avLst/>
          </a:prstGeom>
        </p:spPr>
      </p:pic>
      <p:sp>
        <p:nvSpPr>
          <p:cNvPr id="5" name="线形标注 2 4"/>
          <p:cNvSpPr/>
          <p:nvPr/>
        </p:nvSpPr>
        <p:spPr>
          <a:xfrm>
            <a:off x="9648092" y="3112476"/>
            <a:ext cx="1705708" cy="773597"/>
          </a:xfrm>
          <a:prstGeom prst="borderCallout2">
            <a:avLst>
              <a:gd name="adj1" fmla="val 18750"/>
              <a:gd name="adj2" fmla="val -8333"/>
              <a:gd name="adj3" fmla="val 8521"/>
              <a:gd name="adj4" fmla="val -180584"/>
              <a:gd name="adj5" fmla="val -6837"/>
              <a:gd name="adj6" fmla="val -188419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768254" y="3226777"/>
            <a:ext cx="158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租房合同</a:t>
            </a:r>
            <a:endParaRPr lang="zh-CN" altLang="en-US" dirty="0"/>
          </a:p>
        </p:txBody>
      </p:sp>
      <p:sp>
        <p:nvSpPr>
          <p:cNvPr id="7" name="线形标注 2 6"/>
          <p:cNvSpPr/>
          <p:nvPr/>
        </p:nvSpPr>
        <p:spPr>
          <a:xfrm>
            <a:off x="7514492" y="4513384"/>
            <a:ext cx="1705708" cy="773597"/>
          </a:xfrm>
          <a:prstGeom prst="borderCallout2">
            <a:avLst>
              <a:gd name="adj1" fmla="val 18750"/>
              <a:gd name="adj2" fmla="val -8333"/>
              <a:gd name="adj3" fmla="val 8521"/>
              <a:gd name="adj4" fmla="val -180584"/>
              <a:gd name="adj5" fmla="val -6837"/>
              <a:gd name="adj6" fmla="val -188419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694735" y="4715516"/>
            <a:ext cx="158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租金</a:t>
            </a:r>
          </a:p>
        </p:txBody>
      </p:sp>
    </p:spTree>
    <p:extLst>
      <p:ext uri="{BB962C8B-B14F-4D97-AF65-F5344CB8AC3E}">
        <p14:creationId xmlns:p14="http://schemas.microsoft.com/office/powerpoint/2010/main" val="1020702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、出入境证明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需要你个人护照的首页（即有你玉照的那一页）复印件</a:t>
            </a:r>
            <a:r>
              <a:rPr lang="en-US" altLang="zh-CN" dirty="0" smtClean="0"/>
              <a:t>+</a:t>
            </a:r>
            <a:r>
              <a:rPr lang="zh-CN" altLang="en-US" dirty="0" smtClean="0"/>
              <a:t>盖出入境章的那一页的复印件。</a:t>
            </a:r>
            <a:endParaRPr lang="en-US" altLang="zh-CN" dirty="0" smtClean="0"/>
          </a:p>
          <a:p>
            <a:r>
              <a:rPr lang="zh-CN" altLang="en-US" dirty="0" smtClean="0"/>
              <a:t>如果你是电子通道入境，需要去补办这个：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354" y="2438259"/>
            <a:ext cx="2725111" cy="38736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3601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、出国批件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97414" y="1825625"/>
            <a:ext cx="5656385" cy="4351338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拿到对方学校的邀请函后，即刻办理出国批件。</a:t>
            </a:r>
            <a:r>
              <a:rPr lang="zh-CN" altLang="en-US" dirty="0" smtClean="0">
                <a:solidFill>
                  <a:srgbClr val="FF0000"/>
                </a:solidFill>
              </a:rPr>
              <a:t>缺少出国批件的话一分钱都报不了。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必须在出国之前办理并且拿到批件。（只网上申请是不够的）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/>
              <a:t>办理</a:t>
            </a:r>
            <a:r>
              <a:rPr lang="zh-CN" altLang="en-US" dirty="0" smtClean="0"/>
              <a:t>途径：校内门户</a:t>
            </a:r>
            <a:r>
              <a:rPr lang="en-US" altLang="zh-CN" dirty="0" smtClean="0"/>
              <a:t>-</a:t>
            </a:r>
            <a:r>
              <a:rPr lang="zh-CN" altLang="en-US" dirty="0" smtClean="0"/>
              <a:t>出境申请，填写完毕后打印出来找教务老师，然后依次去学校部门办理。</a:t>
            </a:r>
            <a:endParaRPr lang="en-US" altLang="zh-CN" dirty="0" smtClean="0"/>
          </a:p>
          <a:p>
            <a:r>
              <a:rPr lang="zh-CN" altLang="en-US" dirty="0" smtClean="0"/>
              <a:t>最后一步在国际合作部，交给国际合作部派出办之后，</a:t>
            </a:r>
            <a:r>
              <a:rPr lang="en-US" altLang="zh-CN" dirty="0" smtClean="0"/>
              <a:t>7</a:t>
            </a:r>
            <a:r>
              <a:rPr lang="zh-CN" altLang="en-US" dirty="0" smtClean="0"/>
              <a:t>个工作日可领批件。请提前计算好时间。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35059"/>
            <a:ext cx="3505200" cy="47386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8970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出国批件</a:t>
            </a:r>
            <a:endParaRPr lang="zh-CN" altLang="en-US" dirty="0"/>
          </a:p>
        </p:txBody>
      </p:sp>
      <p:pic>
        <p:nvPicPr>
          <p:cNvPr id="6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35059"/>
            <a:ext cx="3505200" cy="47386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5231422" y="1825625"/>
            <a:ext cx="6122377" cy="4351338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如何申请日期：允许在邀请函注明的日期前后留出</a:t>
            </a:r>
            <a:r>
              <a:rPr lang="en-US" altLang="zh-CN" dirty="0" smtClean="0"/>
              <a:t>2-3</a:t>
            </a:r>
            <a:r>
              <a:rPr lang="zh-CN" altLang="en-US" dirty="0" smtClean="0"/>
              <a:t>天，用来搬家以及腾退住处和旅途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出国</a:t>
            </a:r>
            <a:r>
              <a:rPr lang="zh-CN" altLang="en-US" dirty="0" smtClean="0"/>
              <a:t>批件日期均为北京时间，且为离开和返回北京的时间。</a:t>
            </a:r>
            <a:endParaRPr lang="en-US" altLang="zh-CN" dirty="0" smtClean="0"/>
          </a:p>
          <a:p>
            <a:r>
              <a:rPr lang="zh-CN" altLang="en-US" dirty="0"/>
              <a:t>往返</a:t>
            </a:r>
            <a:r>
              <a:rPr lang="zh-CN" altLang="en-US" dirty="0" smtClean="0"/>
              <a:t>旅费、在外费用：如非特殊项目（如国合的一些项目由对方学校承诺相关费用），均填写“北京大学支付”。</a:t>
            </a:r>
            <a:endParaRPr lang="en-US" altLang="zh-CN" dirty="0" smtClean="0"/>
          </a:p>
          <a:p>
            <a:r>
              <a:rPr lang="zh-CN" altLang="en-US" dirty="0" smtClean="0"/>
              <a:t>日期超过（含）</a:t>
            </a:r>
            <a:r>
              <a:rPr lang="en-US" altLang="zh-CN" dirty="0" smtClean="0"/>
              <a:t>90</a:t>
            </a:r>
            <a:r>
              <a:rPr lang="zh-CN" altLang="en-US" dirty="0" smtClean="0"/>
              <a:t>天的，不报销住宿费用，每月生活补贴</a:t>
            </a:r>
            <a:r>
              <a:rPr lang="en-US" altLang="zh-CN" dirty="0" smtClean="0"/>
              <a:t>1700</a:t>
            </a:r>
            <a:r>
              <a:rPr lang="zh-CN" altLang="en-US" dirty="0" smtClean="0"/>
              <a:t>美元。</a:t>
            </a:r>
            <a:r>
              <a:rPr lang="en-US" altLang="zh-CN" dirty="0" smtClean="0"/>
              <a:t>90</a:t>
            </a:r>
            <a:r>
              <a:rPr lang="zh-CN" altLang="en-US" dirty="0" smtClean="0"/>
              <a:t>天以内的暑期实践，报销住宿费，每天生活补贴</a:t>
            </a:r>
            <a:r>
              <a:rPr lang="en-US" altLang="zh-CN" dirty="0" smtClean="0"/>
              <a:t>30</a:t>
            </a:r>
            <a:r>
              <a:rPr lang="zh-CN" altLang="en-US" dirty="0" smtClean="0"/>
              <a:t>美元。</a:t>
            </a:r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1830265" y="4141970"/>
            <a:ext cx="1521069" cy="32452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969477" y="3742107"/>
            <a:ext cx="1217734" cy="32452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108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、机票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选择正规可信的航空公司。国航、东航、美联航等均可。</a:t>
            </a:r>
            <a:endParaRPr lang="en-US" altLang="zh-CN" dirty="0" smtClean="0"/>
          </a:p>
          <a:p>
            <a:r>
              <a:rPr lang="zh-CN" altLang="en-US" dirty="0" smtClean="0"/>
              <a:t>必须从北京出发，回国时也必须在北京落地。</a:t>
            </a:r>
            <a:endParaRPr lang="en-US" altLang="zh-CN" dirty="0" smtClean="0"/>
          </a:p>
          <a:p>
            <a:r>
              <a:rPr lang="zh-CN" altLang="en-US" dirty="0" smtClean="0"/>
              <a:t>尽量选择直飞航线。如无线路必要，不要订购需要转机的多段旅程的机票。</a:t>
            </a:r>
            <a:endParaRPr lang="en-US" altLang="zh-CN" dirty="0" smtClean="0"/>
          </a:p>
          <a:p>
            <a:r>
              <a:rPr lang="zh-CN" altLang="en-US" dirty="0"/>
              <a:t>购买</a:t>
            </a:r>
            <a:r>
              <a:rPr lang="zh-CN" altLang="en-US" dirty="0" smtClean="0"/>
              <a:t>时一定注意选择需要报销凭证，并及时取得发票。有一些航空公司如国航，是行程结束之后一段时间内去索要才可以给发票，过时就无法开具了。</a:t>
            </a:r>
            <a:endParaRPr lang="en-US" altLang="zh-CN" dirty="0" smtClean="0"/>
          </a:p>
          <a:p>
            <a:r>
              <a:rPr lang="zh-CN" altLang="en-US" dirty="0" smtClean="0"/>
              <a:t>机票报销需要四项：</a:t>
            </a:r>
            <a:r>
              <a:rPr lang="zh-CN" altLang="en-US" dirty="0" smtClean="0"/>
              <a:t>发票（必须</a:t>
            </a:r>
            <a:r>
              <a:rPr lang="zh-CN" altLang="en-US" dirty="0"/>
              <a:t>为原件</a:t>
            </a:r>
            <a:r>
              <a:rPr lang="zh-CN" altLang="en-US" dirty="0" smtClean="0"/>
              <a:t>）、</a:t>
            </a:r>
            <a:r>
              <a:rPr lang="zh-CN" altLang="en-US" dirty="0" smtClean="0"/>
              <a:t>行程单、登机牌、支付证明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4096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发票、行程单、登机牌、支付证明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39" y="2898922"/>
            <a:ext cx="5148503" cy="248175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12" y="1327952"/>
            <a:ext cx="4144189" cy="5530048"/>
          </a:xfrm>
          <a:prstGeom prst="rect">
            <a:avLst/>
          </a:prstGeom>
        </p:spPr>
      </p:pic>
      <p:sp>
        <p:nvSpPr>
          <p:cNvPr id="6" name="线形标注 2 5"/>
          <p:cNvSpPr/>
          <p:nvPr/>
        </p:nvSpPr>
        <p:spPr>
          <a:xfrm>
            <a:off x="4396573" y="2268415"/>
            <a:ext cx="2839496" cy="720970"/>
          </a:xfrm>
          <a:prstGeom prst="borderCallout2">
            <a:avLst>
              <a:gd name="adj1" fmla="val 18750"/>
              <a:gd name="adj2" fmla="val -8333"/>
              <a:gd name="adj3" fmla="val 15673"/>
              <a:gd name="adj4" fmla="val -16667"/>
              <a:gd name="adj5" fmla="val 112500"/>
              <a:gd name="adj6" fmla="val -4666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96573" y="2331218"/>
            <a:ext cx="3000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有国税章（此为发票和行程单合并</a:t>
            </a:r>
          </a:p>
          <a:p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0" name="线形标注 2 9"/>
          <p:cNvSpPr/>
          <p:nvPr/>
        </p:nvSpPr>
        <p:spPr>
          <a:xfrm rot="5400000">
            <a:off x="1207181" y="4402314"/>
            <a:ext cx="1322365" cy="1046282"/>
          </a:xfrm>
          <a:prstGeom prst="borderCallout2">
            <a:avLst>
              <a:gd name="adj1" fmla="val 64018"/>
              <a:gd name="adj2" fmla="val -737"/>
              <a:gd name="adj3" fmla="val 57154"/>
              <a:gd name="adj4" fmla="val -23301"/>
              <a:gd name="adj5" fmla="val 90651"/>
              <a:gd name="adj6" fmla="val -60630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345222" y="4352118"/>
            <a:ext cx="1126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必须为乘客姓名或者“北京大学”</a:t>
            </a:r>
            <a:endParaRPr lang="zh-CN" altLang="en-US" dirty="0"/>
          </a:p>
        </p:txBody>
      </p:sp>
      <p:sp>
        <p:nvSpPr>
          <p:cNvPr id="12" name="线形标注 2 11"/>
          <p:cNvSpPr/>
          <p:nvPr/>
        </p:nvSpPr>
        <p:spPr>
          <a:xfrm>
            <a:off x="8730762" y="996561"/>
            <a:ext cx="2277208" cy="662782"/>
          </a:xfrm>
          <a:prstGeom prst="borderCallout2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862646" y="1116623"/>
            <a:ext cx="200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有“</a:t>
            </a:r>
            <a:r>
              <a:rPr lang="en-US" altLang="zh-CN" dirty="0" smtClean="0"/>
              <a:t>Receipt</a:t>
            </a:r>
            <a:r>
              <a:rPr lang="zh-CN" altLang="en-US" dirty="0" smtClean="0"/>
              <a:t>”字样</a:t>
            </a:r>
            <a:endParaRPr lang="zh-CN" altLang="en-US" dirty="0"/>
          </a:p>
        </p:txBody>
      </p:sp>
      <p:sp>
        <p:nvSpPr>
          <p:cNvPr id="14" name="线形标注 2 13"/>
          <p:cNvSpPr/>
          <p:nvPr/>
        </p:nvSpPr>
        <p:spPr>
          <a:xfrm>
            <a:off x="9864969" y="3743632"/>
            <a:ext cx="2277208" cy="662782"/>
          </a:xfrm>
          <a:prstGeom prst="borderCallout2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9979269" y="3815862"/>
            <a:ext cx="1987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有具体金额</a:t>
            </a:r>
            <a:endParaRPr lang="zh-CN" altLang="en-US" dirty="0"/>
          </a:p>
        </p:txBody>
      </p:sp>
      <p:sp>
        <p:nvSpPr>
          <p:cNvPr id="16" name="线形标注 2 15"/>
          <p:cNvSpPr/>
          <p:nvPr/>
        </p:nvSpPr>
        <p:spPr>
          <a:xfrm>
            <a:off x="4091353" y="5625806"/>
            <a:ext cx="2277208" cy="662782"/>
          </a:xfrm>
          <a:prstGeom prst="borderCallout2">
            <a:avLst>
              <a:gd name="adj1" fmla="val -5128"/>
              <a:gd name="adj2" fmla="val 51126"/>
              <a:gd name="adj3" fmla="val -55538"/>
              <a:gd name="adj4" fmla="val 52445"/>
              <a:gd name="adj5" fmla="val -128937"/>
              <a:gd name="adj6" fmla="val 35958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170484" y="5772531"/>
            <a:ext cx="1987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有具体金额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9127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其他航空公司的发票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08" y="1863463"/>
            <a:ext cx="4907705" cy="2956816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08" y="145004"/>
            <a:ext cx="4930567" cy="63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8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行程单：有具体行程信息的单子，有些是电子的，可以打印。有些叫</a:t>
            </a:r>
            <a:r>
              <a:rPr lang="en-US" altLang="zh-CN" dirty="0" smtClean="0"/>
              <a:t>itinerary,</a:t>
            </a:r>
            <a:r>
              <a:rPr lang="zh-CN" altLang="en-US" dirty="0" smtClean="0"/>
              <a:t>有些叫</a:t>
            </a:r>
            <a:r>
              <a:rPr lang="en-US" altLang="zh-CN" dirty="0" err="1" smtClean="0"/>
              <a:t>eticket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40" y="1983886"/>
            <a:ext cx="3387580" cy="4351338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062" y="1887170"/>
            <a:ext cx="3501115" cy="474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09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如果通过中介购买，须开具“北京大学”抬头发票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2287" y="1573844"/>
            <a:ext cx="4114547" cy="4782722"/>
          </a:xfrm>
        </p:spPr>
      </p:pic>
      <p:sp>
        <p:nvSpPr>
          <p:cNvPr id="5" name="线形标注 2 4"/>
          <p:cNvSpPr/>
          <p:nvPr/>
        </p:nvSpPr>
        <p:spPr>
          <a:xfrm>
            <a:off x="5416061" y="3261946"/>
            <a:ext cx="1705708" cy="773597"/>
          </a:xfrm>
          <a:prstGeom prst="borderCallout2">
            <a:avLst>
              <a:gd name="adj1" fmla="val 18750"/>
              <a:gd name="adj2" fmla="val -8333"/>
              <a:gd name="adj3" fmla="val 8521"/>
              <a:gd name="adj4" fmla="val -180584"/>
              <a:gd name="adj5" fmla="val -6837"/>
              <a:gd name="adj6" fmla="val -188419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547946" y="3332285"/>
            <a:ext cx="1441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付款单位：北京大学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798777" y="2505808"/>
            <a:ext cx="3555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如果发票金额超过（含）</a:t>
            </a:r>
            <a:r>
              <a:rPr lang="en-US" altLang="zh-CN" dirty="0" smtClean="0"/>
              <a:t>5000</a:t>
            </a:r>
            <a:r>
              <a:rPr lang="zh-CN" altLang="en-US" dirty="0" smtClean="0"/>
              <a:t>元，需要在国税增值票查验平台验证真伪并打印：</a:t>
            </a:r>
            <a:r>
              <a:rPr lang="en-US" altLang="zh-CN" dirty="0"/>
              <a:t>https://inv-veri.chinatax.gov.cn/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4768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登机牌</a:t>
            </a:r>
            <a:r>
              <a:rPr lang="en-US" altLang="zh-CN" dirty="0" smtClean="0"/>
              <a:t>boarding pass</a:t>
            </a:r>
            <a:r>
              <a:rPr lang="zh-CN" altLang="en-US" dirty="0" smtClean="0"/>
              <a:t>：有登机信息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60" y="1690688"/>
            <a:ext cx="4648603" cy="2872989"/>
          </a:xfrm>
        </p:spPr>
      </p:pic>
    </p:spTree>
    <p:extLst>
      <p:ext uri="{BB962C8B-B14F-4D97-AF65-F5344CB8AC3E}">
        <p14:creationId xmlns:p14="http://schemas.microsoft.com/office/powerpoint/2010/main" val="43654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745</Words>
  <Application>Microsoft Office PowerPoint</Application>
  <PresentationFormat>宽屏</PresentationFormat>
  <Paragraphs>50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等线</vt:lpstr>
      <vt:lpstr>等线 Light</vt:lpstr>
      <vt:lpstr>Arial</vt:lpstr>
      <vt:lpstr>Office 主题​​</vt:lpstr>
      <vt:lpstr>出国报销财务事项</vt:lpstr>
      <vt:lpstr>1、出国批件</vt:lpstr>
      <vt:lpstr>出国批件</vt:lpstr>
      <vt:lpstr>2、机票</vt:lpstr>
      <vt:lpstr>发票、行程单、登机牌、支付证明</vt:lpstr>
      <vt:lpstr>其他航空公司的发票</vt:lpstr>
      <vt:lpstr>行程单：有具体行程信息的单子，有些是电子的，可以打印。有些叫itinerary,有些叫eticket</vt:lpstr>
      <vt:lpstr>如果通过中介购买，须开具“北京大学”抬头发票</vt:lpstr>
      <vt:lpstr>登机牌boarding pass：有登机信息</vt:lpstr>
      <vt:lpstr>支付证明</vt:lpstr>
      <vt:lpstr>3、签证费：中信银行签证费收据、美使馆服务费收据</vt:lpstr>
      <vt:lpstr>4、住宿费</vt:lpstr>
      <vt:lpstr>4.住宿费</vt:lpstr>
      <vt:lpstr>4、住宿费</vt:lpstr>
      <vt:lpstr>5、出入境证明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出国报销财务事项培训</dc:title>
  <dc:creator>YQ</dc:creator>
  <cp:lastModifiedBy>YQ</cp:lastModifiedBy>
  <cp:revision>17</cp:revision>
  <dcterms:created xsi:type="dcterms:W3CDTF">2017-04-28T02:10:54Z</dcterms:created>
  <dcterms:modified xsi:type="dcterms:W3CDTF">2017-05-19T05:37:34Z</dcterms:modified>
</cp:coreProperties>
</file>